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rick Sans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64" Target="slides/slide22.xml" Type="http://schemas.openxmlformats.org/officeDocument/2006/relationships/slide"/><Relationship Id="rId65" Target="slides/slide23.xml" Type="http://schemas.openxmlformats.org/officeDocument/2006/relationships/slide"/><Relationship Id="rId66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15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Relationship Id="rId5" Target="../media/image18.png" Type="http://schemas.openxmlformats.org/officeDocument/2006/relationships/image"/><Relationship Id="rId6" Target="../media/image20.jpeg" Type="http://schemas.openxmlformats.org/officeDocument/2006/relationships/image"/><Relationship Id="rId7" Target="../media/image3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Relationship Id="rId5" Target="../media/image18.png" Type="http://schemas.openxmlformats.org/officeDocument/2006/relationships/image"/><Relationship Id="rId6" Target="../media/image3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9769" y="5890276"/>
            <a:ext cx="6372405" cy="6736048"/>
          </a:xfrm>
          <a:custGeom>
            <a:avLst/>
            <a:gdLst/>
            <a:ahLst/>
            <a:cxnLst/>
            <a:rect r="r" b="b" t="t" l="l"/>
            <a:pathLst>
              <a:path h="6736048" w="6372405">
                <a:moveTo>
                  <a:pt x="0" y="0"/>
                </a:moveTo>
                <a:lnTo>
                  <a:pt x="6372405" y="0"/>
                </a:lnTo>
                <a:lnTo>
                  <a:pt x="6372405" y="6736048"/>
                </a:lnTo>
                <a:lnTo>
                  <a:pt x="0" y="673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9929" y="-5085592"/>
            <a:ext cx="8302245" cy="8229600"/>
          </a:xfrm>
          <a:custGeom>
            <a:avLst/>
            <a:gdLst/>
            <a:ahLst/>
            <a:cxnLst/>
            <a:rect r="r" b="b" t="t" l="l"/>
            <a:pathLst>
              <a:path h="8229600" w="8302245">
                <a:moveTo>
                  <a:pt x="0" y="0"/>
                </a:moveTo>
                <a:lnTo>
                  <a:pt x="8302245" y="0"/>
                </a:lnTo>
                <a:lnTo>
                  <a:pt x="83022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1289" y="2267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88445" y="8127222"/>
            <a:ext cx="1600112" cy="1038747"/>
          </a:xfrm>
          <a:custGeom>
            <a:avLst/>
            <a:gdLst/>
            <a:ahLst/>
            <a:cxnLst/>
            <a:rect r="r" b="b" t="t" l="l"/>
            <a:pathLst>
              <a:path h="1038747" w="1600112">
                <a:moveTo>
                  <a:pt x="0" y="0"/>
                </a:moveTo>
                <a:lnTo>
                  <a:pt x="1600112" y="0"/>
                </a:lnTo>
                <a:lnTo>
                  <a:pt x="1600112" y="1038747"/>
                </a:lnTo>
                <a:lnTo>
                  <a:pt x="0" y="1038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6177" y="1516503"/>
            <a:ext cx="12935647" cy="16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0"/>
              </a:lnSpc>
            </a:pPr>
            <a:r>
              <a:rPr lang="en-US" sz="9050">
                <a:solidFill>
                  <a:srgbClr val="5062C6"/>
                </a:solidFill>
                <a:latin typeface="Poppins Ultra-Bold"/>
              </a:rPr>
              <a:t>TASK 2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8071" y="6132536"/>
            <a:ext cx="6751859" cy="71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3978">
                <a:solidFill>
                  <a:srgbClr val="00878E"/>
                </a:solidFill>
                <a:latin typeface="Poppins Ultra-Bold"/>
              </a:rPr>
              <a:t>BY:  DEEPANSHU JOSHI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2745" y="3271576"/>
            <a:ext cx="11002511" cy="20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5716">
                <a:solidFill>
                  <a:srgbClr val="5062C6"/>
                </a:solidFill>
                <a:latin typeface="Poppins Ultra-Bold"/>
              </a:rPr>
              <a:t>CORONA VIRUS ANALYSIS WITH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0872" y="7022091"/>
            <a:ext cx="10006257" cy="71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3978">
                <a:solidFill>
                  <a:srgbClr val="00878E"/>
                </a:solidFill>
                <a:latin typeface="Poppins Ultra-Bold"/>
              </a:rPr>
              <a:t>PROFILE:  DATA ANALYST INTERN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8071" y="7928491"/>
            <a:ext cx="6751859" cy="71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3978">
                <a:solidFill>
                  <a:srgbClr val="00878E"/>
                </a:solidFill>
                <a:latin typeface="Poppins Ultra-Bold"/>
              </a:rPr>
              <a:t>BATCH:  MIP-DA-07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789748">
            <a:off x="-4667427" y="1885324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0" y="0"/>
                </a:lnTo>
                <a:lnTo>
                  <a:pt x="13513980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4911839" y="69461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586719" y="4963135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40206" y="3233062"/>
            <a:ext cx="10407587" cy="5775639"/>
          </a:xfrm>
          <a:custGeom>
            <a:avLst/>
            <a:gdLst/>
            <a:ahLst/>
            <a:cxnLst/>
            <a:rect r="r" b="b" t="t" l="l"/>
            <a:pathLst>
              <a:path h="5775639" w="10407587">
                <a:moveTo>
                  <a:pt x="0" y="0"/>
                </a:moveTo>
                <a:lnTo>
                  <a:pt x="10407588" y="0"/>
                </a:lnTo>
                <a:lnTo>
                  <a:pt x="10407588" y="5775640"/>
                </a:lnTo>
                <a:lnTo>
                  <a:pt x="0" y="5775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746" y="1956088"/>
            <a:ext cx="79910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Q4. Check what is start_date and end_date.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30043" y="2983537"/>
            <a:ext cx="9827913" cy="5945281"/>
          </a:xfrm>
          <a:custGeom>
            <a:avLst/>
            <a:gdLst/>
            <a:ahLst/>
            <a:cxnLst/>
            <a:rect r="r" b="b" t="t" l="l"/>
            <a:pathLst>
              <a:path h="5945281" w="9827913">
                <a:moveTo>
                  <a:pt x="0" y="0"/>
                </a:moveTo>
                <a:lnTo>
                  <a:pt x="9827914" y="0"/>
                </a:lnTo>
                <a:lnTo>
                  <a:pt x="9827914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4793" y="1963619"/>
            <a:ext cx="75202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Q5. Number of month present in dataset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4911839" y="69461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586719" y="4963135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19603" y="2845280"/>
            <a:ext cx="6213607" cy="6793628"/>
          </a:xfrm>
          <a:custGeom>
            <a:avLst/>
            <a:gdLst/>
            <a:ahLst/>
            <a:cxnLst/>
            <a:rect r="r" b="b" t="t" l="l"/>
            <a:pathLst>
              <a:path h="6793628" w="6213607">
                <a:moveTo>
                  <a:pt x="0" y="0"/>
                </a:moveTo>
                <a:lnTo>
                  <a:pt x="6213607" y="0"/>
                </a:lnTo>
                <a:lnTo>
                  <a:pt x="6213607" y="6793628"/>
                </a:lnTo>
                <a:lnTo>
                  <a:pt x="0" y="679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79" r="-1204" b="-36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3042" y="1505328"/>
            <a:ext cx="111302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Q6. Find monthly average for confirmed, deaths, recovered.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78019" y="3951027"/>
            <a:ext cx="8031979" cy="3867099"/>
          </a:xfrm>
          <a:custGeom>
            <a:avLst/>
            <a:gdLst/>
            <a:ahLst/>
            <a:cxnLst/>
            <a:rect r="r" b="b" t="t" l="l"/>
            <a:pathLst>
              <a:path h="3867099" w="8031979">
                <a:moveTo>
                  <a:pt x="0" y="0"/>
                </a:moveTo>
                <a:lnTo>
                  <a:pt x="8031979" y="0"/>
                </a:lnTo>
                <a:lnTo>
                  <a:pt x="8031979" y="3867099"/>
                </a:lnTo>
                <a:lnTo>
                  <a:pt x="0" y="3867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11" t="0" r="-76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85380" y="3840594"/>
            <a:ext cx="4556823" cy="5319877"/>
          </a:xfrm>
          <a:custGeom>
            <a:avLst/>
            <a:gdLst/>
            <a:ahLst/>
            <a:cxnLst/>
            <a:rect r="r" b="b" t="t" l="l"/>
            <a:pathLst>
              <a:path h="5319877" w="4556823">
                <a:moveTo>
                  <a:pt x="0" y="0"/>
                </a:moveTo>
                <a:lnTo>
                  <a:pt x="4556822" y="0"/>
                </a:lnTo>
                <a:lnTo>
                  <a:pt x="4556822" y="5319877"/>
                </a:lnTo>
                <a:lnTo>
                  <a:pt x="0" y="5319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5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78019" y="1931422"/>
            <a:ext cx="1363939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Q7. Find most frequent value for confirmed, deaths, recovered each month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08295" y="3291730"/>
            <a:ext cx="141759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62C6"/>
                </a:solidFill>
                <a:latin typeface="Canva Sans"/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4911839" y="69461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586719" y="4963135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7446" y="2769386"/>
            <a:ext cx="7992615" cy="5649750"/>
          </a:xfrm>
          <a:custGeom>
            <a:avLst/>
            <a:gdLst/>
            <a:ahLst/>
            <a:cxnLst/>
            <a:rect r="r" b="b" t="t" l="l"/>
            <a:pathLst>
              <a:path h="5649750" w="7992615">
                <a:moveTo>
                  <a:pt x="0" y="0"/>
                </a:moveTo>
                <a:lnTo>
                  <a:pt x="7992615" y="0"/>
                </a:lnTo>
                <a:lnTo>
                  <a:pt x="7992615" y="5649749"/>
                </a:lnTo>
                <a:lnTo>
                  <a:pt x="0" y="5649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8" r="0" b="-5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9811" y="1489229"/>
            <a:ext cx="126274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Q8. Find minimum values for confirmed, deaths, recovered per year.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79121" y="3100532"/>
            <a:ext cx="7610251" cy="5136046"/>
          </a:xfrm>
          <a:custGeom>
            <a:avLst/>
            <a:gdLst/>
            <a:ahLst/>
            <a:cxnLst/>
            <a:rect r="r" b="b" t="t" l="l"/>
            <a:pathLst>
              <a:path h="5136046" w="7610251">
                <a:moveTo>
                  <a:pt x="0" y="0"/>
                </a:moveTo>
                <a:lnTo>
                  <a:pt x="7610251" y="0"/>
                </a:lnTo>
                <a:lnTo>
                  <a:pt x="7610251" y="5136046"/>
                </a:lnTo>
                <a:lnTo>
                  <a:pt x="0" y="5136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7" t="0" r="0" b="-109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8019" y="1931422"/>
            <a:ext cx="119973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Q9. Find maximum values of confirmed, deaths, recovered per year.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4911839" y="69461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586719" y="4963135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6825" y="2830744"/>
            <a:ext cx="5997569" cy="6733712"/>
          </a:xfrm>
          <a:custGeom>
            <a:avLst/>
            <a:gdLst/>
            <a:ahLst/>
            <a:cxnLst/>
            <a:rect r="r" b="b" t="t" l="l"/>
            <a:pathLst>
              <a:path h="6733712" w="5997569">
                <a:moveTo>
                  <a:pt x="0" y="0"/>
                </a:moveTo>
                <a:lnTo>
                  <a:pt x="5997568" y="0"/>
                </a:lnTo>
                <a:lnTo>
                  <a:pt x="5997568" y="6733712"/>
                </a:lnTo>
                <a:lnTo>
                  <a:pt x="0" y="673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82" r="-80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9811" y="1489229"/>
            <a:ext cx="130057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Q10. The total number of case of confirmed, deaths, recovered each month.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03399" y="3891273"/>
            <a:ext cx="7028978" cy="3800524"/>
          </a:xfrm>
          <a:custGeom>
            <a:avLst/>
            <a:gdLst/>
            <a:ahLst/>
            <a:cxnLst/>
            <a:rect r="r" b="b" t="t" l="l"/>
            <a:pathLst>
              <a:path h="3800524" w="7028978">
                <a:moveTo>
                  <a:pt x="0" y="0"/>
                </a:moveTo>
                <a:lnTo>
                  <a:pt x="7028978" y="0"/>
                </a:lnTo>
                <a:lnTo>
                  <a:pt x="7028978" y="3800525"/>
                </a:lnTo>
                <a:lnTo>
                  <a:pt x="0" y="3800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71" t="0" r="-15946" b="-63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67525" y="3891273"/>
            <a:ext cx="7091775" cy="4135804"/>
          </a:xfrm>
          <a:custGeom>
            <a:avLst/>
            <a:gdLst/>
            <a:ahLst/>
            <a:cxnLst/>
            <a:rect r="r" b="b" t="t" l="l"/>
            <a:pathLst>
              <a:path h="4135804" w="7091775">
                <a:moveTo>
                  <a:pt x="0" y="0"/>
                </a:moveTo>
                <a:lnTo>
                  <a:pt x="7091775" y="0"/>
                </a:lnTo>
                <a:lnTo>
                  <a:pt x="7091775" y="4135804"/>
                </a:lnTo>
                <a:lnTo>
                  <a:pt x="0" y="4135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428" r="-36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03399" y="2220338"/>
            <a:ext cx="1209392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Q11. Check how corona virus spread out with respect to confirmed case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(Eg.: total confirmed cases, their average, variance &amp; STDEV)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7525" y="3307828"/>
            <a:ext cx="141759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62C6"/>
                </a:solidFill>
                <a:latin typeface="Canva Sans"/>
              </a:rPr>
              <a:t>Output: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5105022" y="7241398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667212" y="5005719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9221" y="3874314"/>
            <a:ext cx="6926214" cy="3228698"/>
          </a:xfrm>
          <a:custGeom>
            <a:avLst/>
            <a:gdLst/>
            <a:ahLst/>
            <a:cxnLst/>
            <a:rect r="r" b="b" t="t" l="l"/>
            <a:pathLst>
              <a:path h="3228698" w="6926214">
                <a:moveTo>
                  <a:pt x="0" y="0"/>
                </a:moveTo>
                <a:lnTo>
                  <a:pt x="6926214" y="0"/>
                </a:lnTo>
                <a:lnTo>
                  <a:pt x="6926214" y="3228698"/>
                </a:lnTo>
                <a:lnTo>
                  <a:pt x="0" y="3228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32" r="-9885" b="-874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6259" y="3874314"/>
            <a:ext cx="5625210" cy="4144038"/>
          </a:xfrm>
          <a:custGeom>
            <a:avLst/>
            <a:gdLst/>
            <a:ahLst/>
            <a:cxnLst/>
            <a:rect r="r" b="b" t="t" l="l"/>
            <a:pathLst>
              <a:path h="4144038" w="5625210">
                <a:moveTo>
                  <a:pt x="0" y="0"/>
                </a:moveTo>
                <a:lnTo>
                  <a:pt x="5625210" y="0"/>
                </a:lnTo>
                <a:lnTo>
                  <a:pt x="5625210" y="4144037"/>
                </a:lnTo>
                <a:lnTo>
                  <a:pt x="0" y="4144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71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8332" y="1521426"/>
            <a:ext cx="1344611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Q12. Check how corona virus spread out with respect to death case per month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(Eg.: total confirmed cases, their average, variance &amp; STDEV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66259" y="3275631"/>
            <a:ext cx="141759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62C6"/>
                </a:solidFill>
                <a:latin typeface="Canva Sans"/>
              </a:rPr>
              <a:t>Output: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88244" y="4047851"/>
            <a:ext cx="7165736" cy="3407675"/>
          </a:xfrm>
          <a:custGeom>
            <a:avLst/>
            <a:gdLst/>
            <a:ahLst/>
            <a:cxnLst/>
            <a:rect r="r" b="b" t="t" l="l"/>
            <a:pathLst>
              <a:path h="3407675" w="7165736">
                <a:moveTo>
                  <a:pt x="0" y="0"/>
                </a:moveTo>
                <a:lnTo>
                  <a:pt x="7165736" y="0"/>
                </a:lnTo>
                <a:lnTo>
                  <a:pt x="7165736" y="3407676"/>
                </a:lnTo>
                <a:lnTo>
                  <a:pt x="0" y="3407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070" b="-1058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39824" y="4047851"/>
            <a:ext cx="6682189" cy="4463036"/>
          </a:xfrm>
          <a:custGeom>
            <a:avLst/>
            <a:gdLst/>
            <a:ahLst/>
            <a:cxnLst/>
            <a:rect r="r" b="b" t="t" l="l"/>
            <a:pathLst>
              <a:path h="4463036" w="6682189">
                <a:moveTo>
                  <a:pt x="0" y="0"/>
                </a:moveTo>
                <a:lnTo>
                  <a:pt x="6682189" y="0"/>
                </a:lnTo>
                <a:lnTo>
                  <a:pt x="6682189" y="4463036"/>
                </a:lnTo>
                <a:lnTo>
                  <a:pt x="0" y="4463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16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03399" y="1778378"/>
            <a:ext cx="1209392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Q13. Check how corona virus spread out with respect to recovered case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(Eg.: total confirmed cases, their average, variance &amp; STDEV)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9824" y="3484913"/>
            <a:ext cx="141759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5062C6"/>
                </a:solidFill>
                <a:latin typeface="Canva Sans"/>
              </a:rPr>
              <a:t>Output: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0998" y="7746968"/>
            <a:ext cx="3127248" cy="3305705"/>
          </a:xfrm>
          <a:custGeom>
            <a:avLst/>
            <a:gdLst/>
            <a:ahLst/>
            <a:cxnLst/>
            <a:rect r="r" b="b" t="t" l="l"/>
            <a:pathLst>
              <a:path h="3305705" w="3127248">
                <a:moveTo>
                  <a:pt x="0" y="0"/>
                </a:moveTo>
                <a:lnTo>
                  <a:pt x="3127249" y="0"/>
                </a:lnTo>
                <a:lnTo>
                  <a:pt x="3127249" y="3305706"/>
                </a:lnTo>
                <a:lnTo>
                  <a:pt x="0" y="330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9743" y="1199366"/>
            <a:ext cx="3619582" cy="98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5"/>
              </a:lnSpc>
            </a:pPr>
            <a:r>
              <a:rPr lang="en-US" sz="5467">
                <a:solidFill>
                  <a:srgbClr val="5062C6"/>
                </a:solidFill>
                <a:latin typeface="Poppins Ultra-Bold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9743" y="2676516"/>
            <a:ext cx="1233263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Poppins Ultra-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3007" y="2702258"/>
            <a:ext cx="322585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Open Sa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9743" y="3877641"/>
            <a:ext cx="1233263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Poppins Ultra-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9743" y="5064489"/>
            <a:ext cx="1233263" cy="70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Poppins Ultra-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3007" y="5109281"/>
            <a:ext cx="7587124" cy="66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00878E"/>
                </a:solidFill>
                <a:latin typeface="Open Sans Bold"/>
              </a:rPr>
              <a:t>Database Setup and Tool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99743" y="7492499"/>
            <a:ext cx="1233263" cy="70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Poppins Ultra-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3007" y="7502024"/>
            <a:ext cx="2054726" cy="66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00878E"/>
                </a:solidFill>
                <a:latin typeface="Open Sans Bold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33007" y="3906249"/>
            <a:ext cx="562510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Open Sans Bold"/>
              </a:rPr>
              <a:t>Description Of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99743" y="6277077"/>
            <a:ext cx="1233263" cy="70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878E"/>
                </a:solidFill>
                <a:latin typeface="Poppins Ultra-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3007" y="6315177"/>
            <a:ext cx="4856752" cy="66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00878E"/>
                </a:solidFill>
                <a:latin typeface="Open Sans Bold"/>
              </a:rPr>
              <a:t>Question &amp; Answer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3687178">
            <a:off x="5504555" y="-3778512"/>
            <a:ext cx="5744723" cy="6853145"/>
          </a:xfrm>
          <a:custGeom>
            <a:avLst/>
            <a:gdLst/>
            <a:ahLst/>
            <a:cxnLst/>
            <a:rect r="r" b="b" t="t" l="l"/>
            <a:pathLst>
              <a:path h="6853145" w="5744723">
                <a:moveTo>
                  <a:pt x="0" y="0"/>
                </a:moveTo>
                <a:lnTo>
                  <a:pt x="5744723" y="0"/>
                </a:lnTo>
                <a:lnTo>
                  <a:pt x="5744723" y="6853144"/>
                </a:lnTo>
                <a:lnTo>
                  <a:pt x="0" y="685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00842" y="0"/>
            <a:ext cx="6187158" cy="10287000"/>
          </a:xfrm>
          <a:custGeom>
            <a:avLst/>
            <a:gdLst/>
            <a:ahLst/>
            <a:cxnLst/>
            <a:rect r="r" b="b" t="t" l="l"/>
            <a:pathLst>
              <a:path h="10287000" w="6187158">
                <a:moveTo>
                  <a:pt x="0" y="0"/>
                </a:moveTo>
                <a:lnTo>
                  <a:pt x="6187158" y="0"/>
                </a:lnTo>
                <a:lnTo>
                  <a:pt x="61871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303" t="0" r="-77247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5105022" y="7241398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667212" y="5005719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3430" y="2962951"/>
            <a:ext cx="8039168" cy="5569620"/>
          </a:xfrm>
          <a:custGeom>
            <a:avLst/>
            <a:gdLst/>
            <a:ahLst/>
            <a:cxnLst/>
            <a:rect r="r" b="b" t="t" l="l"/>
            <a:pathLst>
              <a:path h="5569620" w="8039168">
                <a:moveTo>
                  <a:pt x="0" y="0"/>
                </a:moveTo>
                <a:lnTo>
                  <a:pt x="8039168" y="0"/>
                </a:lnTo>
                <a:lnTo>
                  <a:pt x="803916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8091" y="1634117"/>
            <a:ext cx="1161087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Q14. Find Country having highest number of the confirmed case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47954" y="2719448"/>
            <a:ext cx="5493724" cy="6265176"/>
          </a:xfrm>
          <a:custGeom>
            <a:avLst/>
            <a:gdLst/>
            <a:ahLst/>
            <a:cxnLst/>
            <a:rect r="r" b="b" t="t" l="l"/>
            <a:pathLst>
              <a:path h="6265176" w="5493724">
                <a:moveTo>
                  <a:pt x="0" y="0"/>
                </a:moveTo>
                <a:lnTo>
                  <a:pt x="5493724" y="0"/>
                </a:lnTo>
                <a:lnTo>
                  <a:pt x="5493724" y="6265176"/>
                </a:lnTo>
                <a:lnTo>
                  <a:pt x="0" y="6265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9" b="-44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4793" y="1762280"/>
            <a:ext cx="1067725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Q15. Find Country having lowest number of the death case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5105022" y="7241398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667212" y="5005719"/>
            <a:ext cx="8854182" cy="10562562"/>
          </a:xfrm>
          <a:custGeom>
            <a:avLst/>
            <a:gdLst/>
            <a:ahLst/>
            <a:cxnLst/>
            <a:rect r="r" b="b" t="t" l="l"/>
            <a:pathLst>
              <a:path h="10562562" w="8854182">
                <a:moveTo>
                  <a:pt x="0" y="0"/>
                </a:moveTo>
                <a:lnTo>
                  <a:pt x="8854182" y="0"/>
                </a:lnTo>
                <a:lnTo>
                  <a:pt x="8854182" y="10562562"/>
                </a:lnTo>
                <a:lnTo>
                  <a:pt x="0" y="105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1512" y="2395867"/>
            <a:ext cx="6462848" cy="6452356"/>
          </a:xfrm>
          <a:custGeom>
            <a:avLst/>
            <a:gdLst/>
            <a:ahLst/>
            <a:cxnLst/>
            <a:rect r="r" b="b" t="t" l="l"/>
            <a:pathLst>
              <a:path h="6452356" w="6462848">
                <a:moveTo>
                  <a:pt x="0" y="0"/>
                </a:moveTo>
                <a:lnTo>
                  <a:pt x="6462847" y="0"/>
                </a:lnTo>
                <a:lnTo>
                  <a:pt x="6462847" y="6452356"/>
                </a:lnTo>
                <a:lnTo>
                  <a:pt x="0" y="6452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8091" y="1634117"/>
            <a:ext cx="1029079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Q16. Find top 5 countries having highest recovered case.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3077">
            <a:off x="16225271" y="6404076"/>
            <a:ext cx="2859370" cy="3981402"/>
          </a:xfrm>
          <a:custGeom>
            <a:avLst/>
            <a:gdLst/>
            <a:ahLst/>
            <a:cxnLst/>
            <a:rect r="r" b="b" t="t" l="l"/>
            <a:pathLst>
              <a:path h="3981402" w="2859370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5077">
            <a:off x="-518506" y="5234288"/>
            <a:ext cx="2752419" cy="3173649"/>
          </a:xfrm>
          <a:custGeom>
            <a:avLst/>
            <a:gdLst/>
            <a:ahLst/>
            <a:cxnLst/>
            <a:rect r="r" b="b" t="t" l="l"/>
            <a:pathLst>
              <a:path h="3173649" w="2752419">
                <a:moveTo>
                  <a:pt x="0" y="0"/>
                </a:moveTo>
                <a:lnTo>
                  <a:pt x="2752419" y="0"/>
                </a:lnTo>
                <a:lnTo>
                  <a:pt x="2752419" y="3173649"/>
                </a:lnTo>
                <a:lnTo>
                  <a:pt x="0" y="3173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7149">
            <a:off x="17286701" y="3714093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7149">
            <a:off x="885105" y="9285701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72202" y="-1023739"/>
            <a:ext cx="4086714" cy="4104877"/>
          </a:xfrm>
          <a:custGeom>
            <a:avLst/>
            <a:gdLst/>
            <a:ahLst/>
            <a:cxnLst/>
            <a:rect r="r" b="b" t="t" l="l"/>
            <a:pathLst>
              <a:path h="4104877" w="4086714">
                <a:moveTo>
                  <a:pt x="0" y="0"/>
                </a:moveTo>
                <a:lnTo>
                  <a:pt x="4086714" y="0"/>
                </a:lnTo>
                <a:lnTo>
                  <a:pt x="4086714" y="4104878"/>
                </a:lnTo>
                <a:lnTo>
                  <a:pt x="0" y="41048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03360" y="-1737204"/>
            <a:ext cx="4968689" cy="4614270"/>
          </a:xfrm>
          <a:custGeom>
            <a:avLst/>
            <a:gdLst/>
            <a:ahLst/>
            <a:cxnLst/>
            <a:rect r="r" b="b" t="t" l="l"/>
            <a:pathLst>
              <a:path h="4614270" w="4968689">
                <a:moveTo>
                  <a:pt x="0" y="0"/>
                </a:moveTo>
                <a:lnTo>
                  <a:pt x="4968689" y="0"/>
                </a:lnTo>
                <a:lnTo>
                  <a:pt x="4968689" y="4614270"/>
                </a:lnTo>
                <a:lnTo>
                  <a:pt x="0" y="4614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77162" y="626106"/>
            <a:ext cx="2733675" cy="93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878E"/>
                </a:solidFill>
                <a:latin typeface="Poppins Bold"/>
              </a:rPr>
              <a:t>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81527" y="1840742"/>
            <a:ext cx="12724946" cy="791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Here are the key insights from the SQL analysis of the COVID-19 dataset:</a:t>
            </a:r>
          </a:p>
          <a:p>
            <a:pPr algn="l">
              <a:lnSpc>
                <a:spcPts val="3924"/>
              </a:lnSpc>
            </a:pP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The d</a:t>
            </a:r>
            <a:r>
              <a:rPr lang="en-US" sz="2803">
                <a:solidFill>
                  <a:srgbClr val="000000"/>
                </a:solidFill>
                <a:latin typeface="Canva Sans"/>
              </a:rPr>
              <a:t>ataset covered the January 22, 2020, to June 13, 2021 pandemic period.</a:t>
            </a: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2021 had higher COVID-19 casualties despite fewer cases than 2020.</a:t>
            </a: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India reported the maximum number of recovered cases globally.</a:t>
            </a: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April 2021 saw a significant spike in confirmed cases worldwide.</a:t>
            </a: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Samoa, Kiribati, Dominica, and Marshall Islands had the lowest death counts.</a:t>
            </a:r>
          </a:p>
          <a:p>
            <a:pPr algn="l" marL="605248" indent="-302624" lvl="1">
              <a:lnSpc>
                <a:spcPts val="3924"/>
              </a:lnSpc>
              <a:buAutoNum type="arabicPeriod" startAt="1"/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The </a:t>
            </a:r>
            <a:r>
              <a:rPr lang="en-US" sz="2803">
                <a:solidFill>
                  <a:srgbClr val="000000"/>
                </a:solidFill>
                <a:latin typeface="Canva Sans"/>
              </a:rPr>
              <a:t>US had the highest number of confirmed cases, but India had more recoveries in this dataset.</a:t>
            </a:r>
          </a:p>
          <a:p>
            <a:pPr algn="l">
              <a:lnSpc>
                <a:spcPts val="3924"/>
              </a:lnSpc>
            </a:pPr>
          </a:p>
          <a:p>
            <a:pPr algn="l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Canva Sans"/>
              </a:rPr>
              <a:t>These findings highlight the pandemic's timeline, global distribution of cases and recoveries, peak infection periods, and the most and least affected countries in terms of reported COVID-19 cases and deaths</a:t>
            </a:r>
          </a:p>
          <a:p>
            <a:pPr algn="l">
              <a:lnSpc>
                <a:spcPts val="39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5077">
            <a:off x="14453337" y="-162966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8" y="0"/>
                </a:lnTo>
                <a:lnTo>
                  <a:pt x="2066998" y="2383332"/>
                </a:lnTo>
                <a:lnTo>
                  <a:pt x="0" y="238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97864" y="3048056"/>
            <a:ext cx="12092272" cy="4190887"/>
            <a:chOff x="0" y="0"/>
            <a:chExt cx="1100680" cy="381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0680" cy="381469"/>
            </a:xfrm>
            <a:custGeom>
              <a:avLst/>
              <a:gdLst/>
              <a:ahLst/>
              <a:cxnLst/>
              <a:rect r="r" b="b" t="t" l="l"/>
              <a:pathLst>
                <a:path h="381469" w="1100680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257881">
            <a:off x="-978389" y="6325782"/>
            <a:ext cx="3549762" cy="3440042"/>
          </a:xfrm>
          <a:custGeom>
            <a:avLst/>
            <a:gdLst/>
            <a:ahLst/>
            <a:cxnLst/>
            <a:rect r="r" b="b" t="t" l="l"/>
            <a:pathLst>
              <a:path h="3440042" w="354976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0035" y="4422775"/>
            <a:ext cx="10311897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222366"/>
                </a:solidFill>
                <a:latin typeface="Brick Sans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298332" y="-865732"/>
            <a:ext cx="4654064" cy="4355447"/>
          </a:xfrm>
          <a:custGeom>
            <a:avLst/>
            <a:gdLst/>
            <a:ahLst/>
            <a:cxnLst/>
            <a:rect r="r" b="b" t="t" l="l"/>
            <a:pathLst>
              <a:path h="4355447" w="4654064">
                <a:moveTo>
                  <a:pt x="0" y="0"/>
                </a:moveTo>
                <a:lnTo>
                  <a:pt x="4654064" y="0"/>
                </a:lnTo>
                <a:lnTo>
                  <a:pt x="4654064" y="4355447"/>
                </a:lnTo>
                <a:lnTo>
                  <a:pt x="0" y="43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438378">
            <a:off x="14843770" y="6893785"/>
            <a:ext cx="4199956" cy="3069199"/>
          </a:xfrm>
          <a:custGeom>
            <a:avLst/>
            <a:gdLst/>
            <a:ahLst/>
            <a:cxnLst/>
            <a:rect r="r" b="b" t="t" l="l"/>
            <a:pathLst>
              <a:path h="3069199" w="4199956">
                <a:moveTo>
                  <a:pt x="0" y="0"/>
                </a:moveTo>
                <a:lnTo>
                  <a:pt x="4199957" y="0"/>
                </a:lnTo>
                <a:lnTo>
                  <a:pt x="4199957" y="3069199"/>
                </a:lnTo>
                <a:lnTo>
                  <a:pt x="0" y="3069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632240">
            <a:off x="4222807" y="7978086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1"/>
                </a:lnTo>
                <a:lnTo>
                  <a:pt x="0" y="1836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700000">
            <a:off x="10718103" y="627737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09" y="0"/>
                </a:lnTo>
                <a:lnTo>
                  <a:pt x="2420909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1496" y="9020337"/>
            <a:ext cx="1369365" cy="1266663"/>
          </a:xfrm>
          <a:custGeom>
            <a:avLst/>
            <a:gdLst/>
            <a:ahLst/>
            <a:cxnLst/>
            <a:rect r="r" b="b" t="t" l="l"/>
            <a:pathLst>
              <a:path h="1266663" w="1369365">
                <a:moveTo>
                  <a:pt x="0" y="0"/>
                </a:moveTo>
                <a:lnTo>
                  <a:pt x="1369365" y="0"/>
                </a:lnTo>
                <a:lnTo>
                  <a:pt x="1369365" y="1266663"/>
                </a:lnTo>
                <a:lnTo>
                  <a:pt x="0" y="1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5407" y="7907022"/>
            <a:ext cx="4282820" cy="4084740"/>
          </a:xfrm>
          <a:custGeom>
            <a:avLst/>
            <a:gdLst/>
            <a:ahLst/>
            <a:cxnLst/>
            <a:rect r="r" b="b" t="t" l="l"/>
            <a:pathLst>
              <a:path h="4084740" w="4282820">
                <a:moveTo>
                  <a:pt x="0" y="0"/>
                </a:moveTo>
                <a:lnTo>
                  <a:pt x="4282821" y="0"/>
                </a:lnTo>
                <a:lnTo>
                  <a:pt x="4282821" y="4084740"/>
                </a:lnTo>
                <a:lnTo>
                  <a:pt x="0" y="4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32757" y="483257"/>
            <a:ext cx="536126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00878E"/>
                </a:solidFill>
                <a:latin typeface="Poppins Bold"/>
              </a:rPr>
              <a:t>01. 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40208" y="-2047121"/>
            <a:ext cx="6624661" cy="5399099"/>
          </a:xfrm>
          <a:custGeom>
            <a:avLst/>
            <a:gdLst/>
            <a:ahLst/>
            <a:cxnLst/>
            <a:rect r="r" b="b" t="t" l="l"/>
            <a:pathLst>
              <a:path h="5399099" w="6624661">
                <a:moveTo>
                  <a:pt x="0" y="0"/>
                </a:moveTo>
                <a:lnTo>
                  <a:pt x="6624661" y="0"/>
                </a:lnTo>
                <a:lnTo>
                  <a:pt x="6624661" y="5399099"/>
                </a:lnTo>
                <a:lnTo>
                  <a:pt x="0" y="539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08167" y="-1641775"/>
            <a:ext cx="4189928" cy="4429027"/>
          </a:xfrm>
          <a:custGeom>
            <a:avLst/>
            <a:gdLst/>
            <a:ahLst/>
            <a:cxnLst/>
            <a:rect r="r" b="b" t="t" l="l"/>
            <a:pathLst>
              <a:path h="4429027" w="4189928">
                <a:moveTo>
                  <a:pt x="0" y="0"/>
                </a:moveTo>
                <a:lnTo>
                  <a:pt x="4189928" y="0"/>
                </a:lnTo>
                <a:lnTo>
                  <a:pt x="4189928" y="4429027"/>
                </a:lnTo>
                <a:lnTo>
                  <a:pt x="0" y="44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05000" y="7299006"/>
            <a:ext cx="5014613" cy="5300773"/>
          </a:xfrm>
          <a:custGeom>
            <a:avLst/>
            <a:gdLst/>
            <a:ahLst/>
            <a:cxnLst/>
            <a:rect r="r" b="b" t="t" l="l"/>
            <a:pathLst>
              <a:path h="5300773" w="5014613">
                <a:moveTo>
                  <a:pt x="0" y="0"/>
                </a:moveTo>
                <a:lnTo>
                  <a:pt x="5014612" y="0"/>
                </a:lnTo>
                <a:lnTo>
                  <a:pt x="5014612" y="5300772"/>
                </a:lnTo>
                <a:lnTo>
                  <a:pt x="0" y="53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1761" y="1827552"/>
            <a:ext cx="441484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062C6"/>
                </a:solidFill>
                <a:latin typeface="Canva Sans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2258" y="2840429"/>
            <a:ext cx="8540999" cy="700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549" indent="-270275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The global COVID-19 pandemic necessitates data-driven insights to understand its spread and impact on public health.</a:t>
            </a:r>
          </a:p>
          <a:p>
            <a:pPr algn="l">
              <a:lnSpc>
                <a:spcPts val="3505"/>
              </a:lnSpc>
            </a:pPr>
          </a:p>
          <a:p>
            <a:pPr algn="l" marL="540549" indent="-270275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As a data analyst, the task is to analyze a Corona Virus dataset, utilizing SQL and data analysis skills to derive meaningful insights.</a:t>
            </a:r>
          </a:p>
          <a:p>
            <a:pPr algn="l">
              <a:lnSpc>
                <a:spcPts val="3505"/>
              </a:lnSpc>
            </a:pPr>
          </a:p>
          <a:p>
            <a:pPr algn="l" marL="540549" indent="-270275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This project is a practical assessment of SQL proficiency and data analysis skills in a real-world context.</a:t>
            </a:r>
          </a:p>
          <a:p>
            <a:pPr algn="l">
              <a:lnSpc>
                <a:spcPts val="3505"/>
              </a:lnSpc>
            </a:pPr>
          </a:p>
          <a:p>
            <a:pPr algn="l" marL="540549" indent="-270275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Through meticulous analysis, the aim is to contribute to understanding the COVID-19 crisis and inform evidence-based public health strategies.</a:t>
            </a:r>
          </a:p>
          <a:p>
            <a:pPr algn="ctr">
              <a:lnSpc>
                <a:spcPts val="350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76302" y="2628830"/>
            <a:ext cx="3834904" cy="6391507"/>
          </a:xfrm>
          <a:custGeom>
            <a:avLst/>
            <a:gdLst/>
            <a:ahLst/>
            <a:cxnLst/>
            <a:rect r="r" b="b" t="t" l="l"/>
            <a:pathLst>
              <a:path h="6391507" w="3834904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2936" y="734219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94572" y="3306558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2"/>
                </a:lnTo>
                <a:lnTo>
                  <a:pt x="0" y="1836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52782">
            <a:off x="16015086" y="6906607"/>
            <a:ext cx="823701" cy="272851"/>
          </a:xfrm>
          <a:custGeom>
            <a:avLst/>
            <a:gdLst/>
            <a:ahLst/>
            <a:cxnLst/>
            <a:rect r="r" b="b" t="t" l="l"/>
            <a:pathLst>
              <a:path h="272851" w="823701">
                <a:moveTo>
                  <a:pt x="0" y="0"/>
                </a:moveTo>
                <a:lnTo>
                  <a:pt x="823700" y="0"/>
                </a:lnTo>
                <a:lnTo>
                  <a:pt x="823700" y="272851"/>
                </a:lnTo>
                <a:lnTo>
                  <a:pt x="0" y="272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13392" y="-3148359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2" y="0"/>
                </a:lnTo>
                <a:lnTo>
                  <a:pt x="5033872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81488" y="-772016"/>
            <a:ext cx="4108698" cy="3348589"/>
          </a:xfrm>
          <a:custGeom>
            <a:avLst/>
            <a:gdLst/>
            <a:ahLst/>
            <a:cxnLst/>
            <a:rect r="r" b="b" t="t" l="l"/>
            <a:pathLst>
              <a:path h="3348589" w="4108698">
                <a:moveTo>
                  <a:pt x="0" y="0"/>
                </a:moveTo>
                <a:lnTo>
                  <a:pt x="4108698" y="0"/>
                </a:lnTo>
                <a:lnTo>
                  <a:pt x="4108698" y="3348589"/>
                </a:lnTo>
                <a:lnTo>
                  <a:pt x="0" y="3348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5260" y="759404"/>
            <a:ext cx="973748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878E"/>
                </a:solidFill>
                <a:latin typeface="Poppins Bold"/>
              </a:rPr>
              <a:t>02. Description Of Dataset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50768" y="7930042"/>
            <a:ext cx="3647257" cy="3814125"/>
          </a:xfrm>
          <a:custGeom>
            <a:avLst/>
            <a:gdLst/>
            <a:ahLst/>
            <a:cxnLst/>
            <a:rect r="r" b="b" t="t" l="l"/>
            <a:pathLst>
              <a:path h="3814125" w="3647257">
                <a:moveTo>
                  <a:pt x="0" y="0"/>
                </a:moveTo>
                <a:lnTo>
                  <a:pt x="3647257" y="0"/>
                </a:lnTo>
                <a:lnTo>
                  <a:pt x="3647257" y="3814125"/>
                </a:lnTo>
                <a:lnTo>
                  <a:pt x="0" y="381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0028" y="2629371"/>
            <a:ext cx="12989828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Description of each column in the dataset: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Province: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Geographic subdivision within a country/region.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Country/Region: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Geographic entity where data is recorded.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Latitude: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North-south position on Earth's surface.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Longitude: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East-west position on Earth's surface.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Date: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Recorded date of CORONA VIRUS data.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Confirmed: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Number of diagnosed CORONA VIRUS cases.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Deaths: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Number of CORONA VIRUS-related deaths.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Recovered: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Number of recovered CORONA VIRUS cases.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8598" y="-1166689"/>
            <a:ext cx="3476275" cy="3445858"/>
          </a:xfrm>
          <a:custGeom>
            <a:avLst/>
            <a:gdLst/>
            <a:ahLst/>
            <a:cxnLst/>
            <a:rect r="r" b="b" t="t" l="l"/>
            <a:pathLst>
              <a:path h="3445858" w="3476275">
                <a:moveTo>
                  <a:pt x="0" y="0"/>
                </a:moveTo>
                <a:lnTo>
                  <a:pt x="3476275" y="0"/>
                </a:lnTo>
                <a:lnTo>
                  <a:pt x="3476275" y="3445858"/>
                </a:lnTo>
                <a:lnTo>
                  <a:pt x="0" y="344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0541" y="8003678"/>
            <a:ext cx="2956589" cy="3091858"/>
          </a:xfrm>
          <a:custGeom>
            <a:avLst/>
            <a:gdLst/>
            <a:ahLst/>
            <a:cxnLst/>
            <a:rect r="r" b="b" t="t" l="l"/>
            <a:pathLst>
              <a:path h="3091858" w="2956589">
                <a:moveTo>
                  <a:pt x="0" y="0"/>
                </a:moveTo>
                <a:lnTo>
                  <a:pt x="2956588" y="0"/>
                </a:lnTo>
                <a:lnTo>
                  <a:pt x="2956588" y="3091858"/>
                </a:lnTo>
                <a:lnTo>
                  <a:pt x="0" y="309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3827" y="3853665"/>
            <a:ext cx="4059925" cy="2944430"/>
          </a:xfrm>
          <a:custGeom>
            <a:avLst/>
            <a:gdLst/>
            <a:ahLst/>
            <a:cxnLst/>
            <a:rect r="r" b="b" t="t" l="l"/>
            <a:pathLst>
              <a:path h="2944430" w="4059925">
                <a:moveTo>
                  <a:pt x="0" y="0"/>
                </a:moveTo>
                <a:lnTo>
                  <a:pt x="4059924" y="0"/>
                </a:lnTo>
                <a:lnTo>
                  <a:pt x="4059924" y="2944430"/>
                </a:lnTo>
                <a:lnTo>
                  <a:pt x="0" y="2944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40" t="0" r="-144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08477" y="3903196"/>
            <a:ext cx="7230864" cy="4288211"/>
          </a:xfrm>
          <a:custGeom>
            <a:avLst/>
            <a:gdLst/>
            <a:ahLst/>
            <a:cxnLst/>
            <a:rect r="r" b="b" t="t" l="l"/>
            <a:pathLst>
              <a:path h="4288211" w="7230864">
                <a:moveTo>
                  <a:pt x="0" y="0"/>
                </a:moveTo>
                <a:lnTo>
                  <a:pt x="7230865" y="0"/>
                </a:lnTo>
                <a:lnTo>
                  <a:pt x="7230865" y="4288210"/>
                </a:lnTo>
                <a:lnTo>
                  <a:pt x="0" y="4288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" t="0" r="-230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71834" y="762481"/>
            <a:ext cx="1154433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78E"/>
                </a:solidFill>
                <a:latin typeface="Poppins Bold"/>
              </a:rPr>
              <a:t>03. Database Setup &amp; Tool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5398" y="3164691"/>
            <a:ext cx="385835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5062C6"/>
                </a:solidFill>
                <a:latin typeface="Canva Sans Bold"/>
              </a:rPr>
              <a:t>Database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08477" y="3164691"/>
            <a:ext cx="735836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5062C6"/>
                </a:solidFill>
                <a:latin typeface="Canva Sans Bold"/>
              </a:rPr>
              <a:t>Management Tool: pgAdmin4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8598" y="-1166689"/>
            <a:ext cx="3476275" cy="3445858"/>
          </a:xfrm>
          <a:custGeom>
            <a:avLst/>
            <a:gdLst/>
            <a:ahLst/>
            <a:cxnLst/>
            <a:rect r="r" b="b" t="t" l="l"/>
            <a:pathLst>
              <a:path h="3445858" w="3476275">
                <a:moveTo>
                  <a:pt x="0" y="0"/>
                </a:moveTo>
                <a:lnTo>
                  <a:pt x="3476275" y="0"/>
                </a:lnTo>
                <a:lnTo>
                  <a:pt x="3476275" y="3445858"/>
                </a:lnTo>
                <a:lnTo>
                  <a:pt x="0" y="344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0541" y="8003678"/>
            <a:ext cx="2956589" cy="3091858"/>
          </a:xfrm>
          <a:custGeom>
            <a:avLst/>
            <a:gdLst/>
            <a:ahLst/>
            <a:cxnLst/>
            <a:rect r="r" b="b" t="t" l="l"/>
            <a:pathLst>
              <a:path h="3091858" w="2956589">
                <a:moveTo>
                  <a:pt x="0" y="0"/>
                </a:moveTo>
                <a:lnTo>
                  <a:pt x="2956588" y="0"/>
                </a:lnTo>
                <a:lnTo>
                  <a:pt x="2956588" y="3091858"/>
                </a:lnTo>
                <a:lnTo>
                  <a:pt x="0" y="309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050" y="3697965"/>
            <a:ext cx="7715997" cy="3992381"/>
          </a:xfrm>
          <a:custGeom>
            <a:avLst/>
            <a:gdLst/>
            <a:ahLst/>
            <a:cxnLst/>
            <a:rect r="r" b="b" t="t" l="l"/>
            <a:pathLst>
              <a:path h="3992381" w="7715997">
                <a:moveTo>
                  <a:pt x="0" y="0"/>
                </a:moveTo>
                <a:lnTo>
                  <a:pt x="7715998" y="0"/>
                </a:lnTo>
                <a:lnTo>
                  <a:pt x="7715998" y="3992382"/>
                </a:lnTo>
                <a:lnTo>
                  <a:pt x="0" y="399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48310" y="3697965"/>
            <a:ext cx="3957785" cy="5540195"/>
          </a:xfrm>
          <a:custGeom>
            <a:avLst/>
            <a:gdLst/>
            <a:ahLst/>
            <a:cxnLst/>
            <a:rect r="r" b="b" t="t" l="l"/>
            <a:pathLst>
              <a:path h="5540195" w="3957785">
                <a:moveTo>
                  <a:pt x="0" y="0"/>
                </a:moveTo>
                <a:lnTo>
                  <a:pt x="3957784" y="0"/>
                </a:lnTo>
                <a:lnTo>
                  <a:pt x="3957784" y="5540196"/>
                </a:lnTo>
                <a:lnTo>
                  <a:pt x="0" y="554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4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9725" y="1248262"/>
            <a:ext cx="888123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5062C6"/>
                </a:solidFill>
                <a:latin typeface="Canva Sans Bold"/>
              </a:rPr>
              <a:t>Database Setup and Table Creation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778" y="2936301"/>
            <a:ext cx="45157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062C6"/>
                </a:solidFill>
                <a:latin typeface="Canva Sans"/>
              </a:rPr>
              <a:t>To Create Database: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48310" y="2936301"/>
            <a:ext cx="34528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062C6"/>
                </a:solidFill>
                <a:latin typeface="Canva Sans"/>
              </a:rPr>
              <a:t>To Create Table: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40541" y="8003678"/>
            <a:ext cx="2956589" cy="3091858"/>
          </a:xfrm>
          <a:custGeom>
            <a:avLst/>
            <a:gdLst/>
            <a:ahLst/>
            <a:cxnLst/>
            <a:rect r="r" b="b" t="t" l="l"/>
            <a:pathLst>
              <a:path h="3091858" w="2956589">
                <a:moveTo>
                  <a:pt x="0" y="0"/>
                </a:moveTo>
                <a:lnTo>
                  <a:pt x="2956588" y="0"/>
                </a:lnTo>
                <a:lnTo>
                  <a:pt x="2956588" y="3091858"/>
                </a:lnTo>
                <a:lnTo>
                  <a:pt x="0" y="309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9391" y="810106"/>
            <a:ext cx="105092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78E"/>
                </a:solidFill>
                <a:latin typeface="Open Sans Bold"/>
              </a:rPr>
              <a:t>04. Question &amp; Answers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13575" y="3677925"/>
            <a:ext cx="8660850" cy="5693065"/>
          </a:xfrm>
          <a:custGeom>
            <a:avLst/>
            <a:gdLst/>
            <a:ahLst/>
            <a:cxnLst/>
            <a:rect r="r" b="b" t="t" l="l"/>
            <a:pathLst>
              <a:path h="5693065" w="8660850">
                <a:moveTo>
                  <a:pt x="0" y="0"/>
                </a:moveTo>
                <a:lnTo>
                  <a:pt x="8660850" y="0"/>
                </a:lnTo>
                <a:lnTo>
                  <a:pt x="8660850" y="5693065"/>
                </a:lnTo>
                <a:lnTo>
                  <a:pt x="0" y="569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4490" y="2662298"/>
            <a:ext cx="71075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Q1. Write a code to check NULL values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593">
            <a:off x="14911839" y="69461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2" y="0"/>
                </a:lnTo>
                <a:lnTo>
                  <a:pt x="4694922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7178">
            <a:off x="-5638547" y="4644732"/>
            <a:ext cx="9095263" cy="10850159"/>
          </a:xfrm>
          <a:custGeom>
            <a:avLst/>
            <a:gdLst/>
            <a:ahLst/>
            <a:cxnLst/>
            <a:rect r="r" b="b" t="t" l="l"/>
            <a:pathLst>
              <a:path h="10850159" w="9095263">
                <a:moveTo>
                  <a:pt x="0" y="0"/>
                </a:moveTo>
                <a:lnTo>
                  <a:pt x="9095263" y="0"/>
                </a:lnTo>
                <a:lnTo>
                  <a:pt x="9095263" y="10850159"/>
                </a:lnTo>
                <a:lnTo>
                  <a:pt x="0" y="1085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15842260" y="3330129"/>
            <a:ext cx="2500874" cy="2423575"/>
          </a:xfrm>
          <a:custGeom>
            <a:avLst/>
            <a:gdLst/>
            <a:ahLst/>
            <a:cxnLst/>
            <a:rect r="r" b="b" t="t" l="l"/>
            <a:pathLst>
              <a:path h="2423575" w="2500874">
                <a:moveTo>
                  <a:pt x="0" y="0"/>
                </a:moveTo>
                <a:lnTo>
                  <a:pt x="2500874" y="0"/>
                </a:lnTo>
                <a:lnTo>
                  <a:pt x="2500874" y="2423575"/>
                </a:lnTo>
                <a:lnTo>
                  <a:pt x="0" y="242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5929" y="-1444108"/>
            <a:ext cx="3727996" cy="4113651"/>
          </a:xfrm>
          <a:custGeom>
            <a:avLst/>
            <a:gdLst/>
            <a:ahLst/>
            <a:cxnLst/>
            <a:rect r="r" b="b" t="t" l="l"/>
            <a:pathLst>
              <a:path h="4113651" w="3727996">
                <a:moveTo>
                  <a:pt x="0" y="0"/>
                </a:moveTo>
                <a:lnTo>
                  <a:pt x="3727996" y="0"/>
                </a:lnTo>
                <a:lnTo>
                  <a:pt x="3727996" y="4113651"/>
                </a:lnTo>
                <a:lnTo>
                  <a:pt x="0" y="411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564" y="-385302"/>
            <a:ext cx="1021696" cy="3460133"/>
          </a:xfrm>
          <a:custGeom>
            <a:avLst/>
            <a:gdLst/>
            <a:ahLst/>
            <a:cxnLst/>
            <a:rect r="r" b="b" t="t" l="l"/>
            <a:pathLst>
              <a:path h="3460133" w="1021696">
                <a:moveTo>
                  <a:pt x="0" y="0"/>
                </a:moveTo>
                <a:lnTo>
                  <a:pt x="1021695" y="0"/>
                </a:lnTo>
                <a:lnTo>
                  <a:pt x="1021695" y="3460133"/>
                </a:lnTo>
                <a:lnTo>
                  <a:pt x="0" y="346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18" t="0" r="-120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06471" y="4311938"/>
            <a:ext cx="7571408" cy="4372358"/>
          </a:xfrm>
          <a:custGeom>
            <a:avLst/>
            <a:gdLst/>
            <a:ahLst/>
            <a:cxnLst/>
            <a:rect r="r" b="b" t="t" l="l"/>
            <a:pathLst>
              <a:path h="4372358" w="7571408">
                <a:moveTo>
                  <a:pt x="0" y="0"/>
                </a:moveTo>
                <a:lnTo>
                  <a:pt x="7571408" y="0"/>
                </a:lnTo>
                <a:lnTo>
                  <a:pt x="7571408" y="4372358"/>
                </a:lnTo>
                <a:lnTo>
                  <a:pt x="0" y="4372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014" r="0" b="-197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131" y="1801499"/>
            <a:ext cx="137689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Q2. If NULL values are present, update them with zeros for all columns.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4746" y="2413288"/>
            <a:ext cx="1445653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5062C6"/>
                </a:solidFill>
                <a:latin typeface="Canva Sans"/>
              </a:rPr>
              <a:t>As we have already checked in the first query there are no null values but still, If the values were null from any column we can address them using this query.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2013" y="8027077"/>
            <a:ext cx="2701126" cy="3295058"/>
          </a:xfrm>
          <a:custGeom>
            <a:avLst/>
            <a:gdLst/>
            <a:ahLst/>
            <a:cxnLst/>
            <a:rect r="r" b="b" t="t" l="l"/>
            <a:pathLst>
              <a:path h="3295058" w="2701126">
                <a:moveTo>
                  <a:pt x="0" y="0"/>
                </a:moveTo>
                <a:lnTo>
                  <a:pt x="2701126" y="0"/>
                </a:lnTo>
                <a:lnTo>
                  <a:pt x="2701126" y="3295058"/>
                </a:lnTo>
                <a:lnTo>
                  <a:pt x="0" y="32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1" t="0" r="-7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953">
            <a:off x="16289238" y="-689893"/>
            <a:ext cx="3146629" cy="3190498"/>
          </a:xfrm>
          <a:custGeom>
            <a:avLst/>
            <a:gdLst/>
            <a:ahLst/>
            <a:cxnLst/>
            <a:rect r="r" b="b" t="t" l="l"/>
            <a:pathLst>
              <a:path h="3190498" w="3146629">
                <a:moveTo>
                  <a:pt x="0" y="0"/>
                </a:moveTo>
                <a:lnTo>
                  <a:pt x="3146628" y="0"/>
                </a:lnTo>
                <a:lnTo>
                  <a:pt x="3146628" y="3190498"/>
                </a:lnTo>
                <a:lnTo>
                  <a:pt x="0" y="31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2020" y="7176086"/>
            <a:ext cx="4186813" cy="4146049"/>
          </a:xfrm>
          <a:custGeom>
            <a:avLst/>
            <a:gdLst/>
            <a:ahLst/>
            <a:cxnLst/>
            <a:rect r="r" b="b" t="t" l="l"/>
            <a:pathLst>
              <a:path h="4146049" w="4186813">
                <a:moveTo>
                  <a:pt x="0" y="0"/>
                </a:moveTo>
                <a:lnTo>
                  <a:pt x="4186813" y="0"/>
                </a:lnTo>
                <a:lnTo>
                  <a:pt x="4186813" y="4146049"/>
                </a:lnTo>
                <a:lnTo>
                  <a:pt x="0" y="41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1" r="0" b="-2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4043">
            <a:off x="7212100" y="948507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68593">
            <a:off x="-1553288" y="-166662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8"/>
                </a:lnTo>
                <a:lnTo>
                  <a:pt x="0" y="560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0901" y="3058694"/>
            <a:ext cx="7066197" cy="5425302"/>
          </a:xfrm>
          <a:custGeom>
            <a:avLst/>
            <a:gdLst/>
            <a:ahLst/>
            <a:cxnLst/>
            <a:rect r="r" b="b" t="t" l="l"/>
            <a:pathLst>
              <a:path h="5425302" w="7066197">
                <a:moveTo>
                  <a:pt x="0" y="0"/>
                </a:moveTo>
                <a:lnTo>
                  <a:pt x="7066198" y="0"/>
                </a:lnTo>
                <a:lnTo>
                  <a:pt x="7066198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4793" y="1931422"/>
            <a:ext cx="58821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Q3. Check total number of rows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DAGEfchliPo</dc:identifier>
  <dcterms:modified xsi:type="dcterms:W3CDTF">2011-08-01T06:04:30Z</dcterms:modified>
  <cp:revision>1</cp:revision>
  <dc:title>Face Masks:</dc:title>
</cp:coreProperties>
</file>